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74" d="100"/>
          <a:sy n="74" d="100"/>
        </p:scale>
        <p:origin x="4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8.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266004-B127-4599-8AAF-C8F088AD044D}" type="datetimeFigureOut">
              <a:rPr lang="en-US" smtClean="0"/>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BAA2B-FB07-4B68-851B-3AB2A138CC8B}" type="slidenum">
              <a:rPr lang="en-US" smtClean="0"/>
              <a:t>‹#›</a:t>
            </a:fld>
            <a:endParaRPr lang="en-US"/>
          </a:p>
        </p:txBody>
      </p:sp>
    </p:spTree>
    <p:extLst>
      <p:ext uri="{BB962C8B-B14F-4D97-AF65-F5344CB8AC3E}">
        <p14:creationId xmlns:p14="http://schemas.microsoft.com/office/powerpoint/2010/main" val="3147015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266004-B127-4599-8AAF-C8F088AD044D}" type="datetimeFigureOut">
              <a:rPr lang="en-US" smtClean="0"/>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BAA2B-FB07-4B68-851B-3AB2A138CC8B}" type="slidenum">
              <a:rPr lang="en-US" smtClean="0"/>
              <a:t>‹#›</a:t>
            </a:fld>
            <a:endParaRPr lang="en-US"/>
          </a:p>
        </p:txBody>
      </p:sp>
    </p:spTree>
    <p:extLst>
      <p:ext uri="{BB962C8B-B14F-4D97-AF65-F5344CB8AC3E}">
        <p14:creationId xmlns:p14="http://schemas.microsoft.com/office/powerpoint/2010/main" val="3077163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266004-B127-4599-8AAF-C8F088AD044D}" type="datetimeFigureOut">
              <a:rPr lang="en-US" smtClean="0"/>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BAA2B-FB07-4B68-851B-3AB2A138CC8B}" type="slidenum">
              <a:rPr lang="en-US" smtClean="0"/>
              <a:t>‹#›</a:t>
            </a:fld>
            <a:endParaRPr lang="en-US"/>
          </a:p>
        </p:txBody>
      </p:sp>
    </p:spTree>
    <p:extLst>
      <p:ext uri="{BB962C8B-B14F-4D97-AF65-F5344CB8AC3E}">
        <p14:creationId xmlns:p14="http://schemas.microsoft.com/office/powerpoint/2010/main" val="3574389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266004-B127-4599-8AAF-C8F088AD044D}" type="datetimeFigureOut">
              <a:rPr lang="en-US" smtClean="0"/>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BAA2B-FB07-4B68-851B-3AB2A138CC8B}" type="slidenum">
              <a:rPr lang="en-US" smtClean="0"/>
              <a:t>‹#›</a:t>
            </a:fld>
            <a:endParaRPr lang="en-US"/>
          </a:p>
        </p:txBody>
      </p:sp>
    </p:spTree>
    <p:extLst>
      <p:ext uri="{BB962C8B-B14F-4D97-AF65-F5344CB8AC3E}">
        <p14:creationId xmlns:p14="http://schemas.microsoft.com/office/powerpoint/2010/main" val="1260322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266004-B127-4599-8AAF-C8F088AD044D}" type="datetimeFigureOut">
              <a:rPr lang="en-US" smtClean="0"/>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BAA2B-FB07-4B68-851B-3AB2A138CC8B}" type="slidenum">
              <a:rPr lang="en-US" smtClean="0"/>
              <a:t>‹#›</a:t>
            </a:fld>
            <a:endParaRPr lang="en-US"/>
          </a:p>
        </p:txBody>
      </p:sp>
    </p:spTree>
    <p:extLst>
      <p:ext uri="{BB962C8B-B14F-4D97-AF65-F5344CB8AC3E}">
        <p14:creationId xmlns:p14="http://schemas.microsoft.com/office/powerpoint/2010/main" val="3885529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266004-B127-4599-8AAF-C8F088AD044D}" type="datetimeFigureOut">
              <a:rPr lang="en-US" smtClean="0"/>
              <a:t>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DBAA2B-FB07-4B68-851B-3AB2A138CC8B}" type="slidenum">
              <a:rPr lang="en-US" smtClean="0"/>
              <a:t>‹#›</a:t>
            </a:fld>
            <a:endParaRPr lang="en-US"/>
          </a:p>
        </p:txBody>
      </p:sp>
    </p:spTree>
    <p:extLst>
      <p:ext uri="{BB962C8B-B14F-4D97-AF65-F5344CB8AC3E}">
        <p14:creationId xmlns:p14="http://schemas.microsoft.com/office/powerpoint/2010/main" val="3898640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266004-B127-4599-8AAF-C8F088AD044D}" type="datetimeFigureOut">
              <a:rPr lang="en-US" smtClean="0"/>
              <a:t>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DBAA2B-FB07-4B68-851B-3AB2A138CC8B}" type="slidenum">
              <a:rPr lang="en-US" smtClean="0"/>
              <a:t>‹#›</a:t>
            </a:fld>
            <a:endParaRPr lang="en-US"/>
          </a:p>
        </p:txBody>
      </p:sp>
    </p:spTree>
    <p:extLst>
      <p:ext uri="{BB962C8B-B14F-4D97-AF65-F5344CB8AC3E}">
        <p14:creationId xmlns:p14="http://schemas.microsoft.com/office/powerpoint/2010/main" val="297471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266004-B127-4599-8AAF-C8F088AD044D}" type="datetimeFigureOut">
              <a:rPr lang="en-US" smtClean="0"/>
              <a:t>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DBAA2B-FB07-4B68-851B-3AB2A138CC8B}" type="slidenum">
              <a:rPr lang="en-US" smtClean="0"/>
              <a:t>‹#›</a:t>
            </a:fld>
            <a:endParaRPr lang="en-US"/>
          </a:p>
        </p:txBody>
      </p:sp>
    </p:spTree>
    <p:extLst>
      <p:ext uri="{BB962C8B-B14F-4D97-AF65-F5344CB8AC3E}">
        <p14:creationId xmlns:p14="http://schemas.microsoft.com/office/powerpoint/2010/main" val="3440034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266004-B127-4599-8AAF-C8F088AD044D}" type="datetimeFigureOut">
              <a:rPr lang="en-US" smtClean="0"/>
              <a:t>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DBAA2B-FB07-4B68-851B-3AB2A138CC8B}" type="slidenum">
              <a:rPr lang="en-US" smtClean="0"/>
              <a:t>‹#›</a:t>
            </a:fld>
            <a:endParaRPr lang="en-US"/>
          </a:p>
        </p:txBody>
      </p:sp>
    </p:spTree>
    <p:extLst>
      <p:ext uri="{BB962C8B-B14F-4D97-AF65-F5344CB8AC3E}">
        <p14:creationId xmlns:p14="http://schemas.microsoft.com/office/powerpoint/2010/main" val="1382758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266004-B127-4599-8AAF-C8F088AD044D}" type="datetimeFigureOut">
              <a:rPr lang="en-US" smtClean="0"/>
              <a:t>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DBAA2B-FB07-4B68-851B-3AB2A138CC8B}" type="slidenum">
              <a:rPr lang="en-US" smtClean="0"/>
              <a:t>‹#›</a:t>
            </a:fld>
            <a:endParaRPr lang="en-US"/>
          </a:p>
        </p:txBody>
      </p:sp>
    </p:spTree>
    <p:extLst>
      <p:ext uri="{BB962C8B-B14F-4D97-AF65-F5344CB8AC3E}">
        <p14:creationId xmlns:p14="http://schemas.microsoft.com/office/powerpoint/2010/main" val="2760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266004-B127-4599-8AAF-C8F088AD044D}" type="datetimeFigureOut">
              <a:rPr lang="en-US" smtClean="0"/>
              <a:t>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DBAA2B-FB07-4B68-851B-3AB2A138CC8B}" type="slidenum">
              <a:rPr lang="en-US" smtClean="0"/>
              <a:t>‹#›</a:t>
            </a:fld>
            <a:endParaRPr lang="en-US"/>
          </a:p>
        </p:txBody>
      </p:sp>
    </p:spTree>
    <p:extLst>
      <p:ext uri="{BB962C8B-B14F-4D97-AF65-F5344CB8AC3E}">
        <p14:creationId xmlns:p14="http://schemas.microsoft.com/office/powerpoint/2010/main" val="2266441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266004-B127-4599-8AAF-C8F088AD044D}" type="datetimeFigureOut">
              <a:rPr lang="en-US" smtClean="0"/>
              <a:t>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BAA2B-FB07-4B68-851B-3AB2A138CC8B}" type="slidenum">
              <a:rPr lang="en-US" smtClean="0"/>
              <a:t>‹#›</a:t>
            </a:fld>
            <a:endParaRPr lang="en-US"/>
          </a:p>
        </p:txBody>
      </p:sp>
    </p:spTree>
    <p:extLst>
      <p:ext uri="{BB962C8B-B14F-4D97-AF65-F5344CB8AC3E}">
        <p14:creationId xmlns:p14="http://schemas.microsoft.com/office/powerpoint/2010/main" val="28604561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8.emf"/><Relationship Id="rId5" Type="http://schemas.openxmlformats.org/officeDocument/2006/relationships/package" Target="../embeddings/Microsoft_Word_Document1.docx"/><Relationship Id="rId4" Type="http://schemas.openxmlformats.org/officeDocument/2006/relationships/oleObject" Target="../embeddings/oleObject1.bin"/></Relationships>
</file>

<file path=ppt/slides/_rels/slide24.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98242" y="2886769"/>
            <a:ext cx="9144000" cy="2387600"/>
          </a:xfrm>
        </p:spPr>
        <p:txBody>
          <a:bodyPr>
            <a:normAutofit fontScale="90000"/>
          </a:bodyPr>
          <a:lstStyle/>
          <a:p>
            <a:r>
              <a:rPr lang="en-US" b="1" dirty="0"/>
              <a:t> </a:t>
            </a:r>
            <a:r>
              <a:rPr lang="en-US" b="1" dirty="0" smtClean="0"/>
              <a:t>INTERPOLATION</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a:t>Prof. Samuel </a:t>
            </a:r>
            <a:r>
              <a:rPr lang="en-US" b="1" dirty="0" err="1"/>
              <a:t>Okolie</a:t>
            </a:r>
            <a:r>
              <a:rPr lang="en-US" b="1" dirty="0"/>
              <a:t>, Prof. </a:t>
            </a:r>
            <a:r>
              <a:rPr lang="en-US" b="1" dirty="0" err="1"/>
              <a:t>Yinka</a:t>
            </a:r>
            <a:r>
              <a:rPr lang="en-US" b="1" dirty="0"/>
              <a:t> </a:t>
            </a:r>
            <a:r>
              <a:rPr lang="en-US" b="1" dirty="0" err="1"/>
              <a:t>Adekunle</a:t>
            </a:r>
            <a:r>
              <a:rPr lang="en-US" b="1" dirty="0"/>
              <a:t> &amp; Dr. </a:t>
            </a:r>
            <a:r>
              <a:rPr lang="en-US" b="1" dirty="0" err="1"/>
              <a:t>Seun</a:t>
            </a:r>
            <a:r>
              <a:rPr lang="en-US" b="1" dirty="0"/>
              <a:t> </a:t>
            </a:r>
            <a:r>
              <a:rPr lang="en-US" b="1" dirty="0" err="1"/>
              <a:t>Ebiesuwa</a:t>
            </a:r>
            <a:r>
              <a:rPr lang="en-US" b="1" dirty="0"/>
              <a:t> </a:t>
            </a:r>
            <a:endParaRPr lang="en-US" dirty="0"/>
          </a:p>
        </p:txBody>
      </p:sp>
    </p:spTree>
    <p:extLst>
      <p:ext uri="{BB962C8B-B14F-4D97-AF65-F5344CB8AC3E}">
        <p14:creationId xmlns:p14="http://schemas.microsoft.com/office/powerpoint/2010/main" val="2125010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645458" y="726141"/>
            <a:ext cx="11241741" cy="2209800"/>
          </a:xfrm>
          <a:prstGeom prst="rect">
            <a:avLst/>
          </a:prstGeom>
        </p:spPr>
      </p:pic>
      <p:pic>
        <p:nvPicPr>
          <p:cNvPr id="25" name="Content Placeholder 24"/>
          <p:cNvPicPr>
            <a:picLocks noGrp="1" noChangeAspect="1"/>
          </p:cNvPicPr>
          <p:nvPr>
            <p:ph idx="1"/>
          </p:nvPr>
        </p:nvPicPr>
        <p:blipFill>
          <a:blip r:embed="rId3"/>
          <a:stretch>
            <a:fillRect/>
          </a:stretch>
        </p:blipFill>
        <p:spPr>
          <a:xfrm>
            <a:off x="484094" y="3301180"/>
            <a:ext cx="11403105" cy="3234091"/>
          </a:xfrm>
          <a:prstGeom prst="rect">
            <a:avLst/>
          </a:prstGeom>
        </p:spPr>
      </p:pic>
    </p:spTree>
    <p:extLst>
      <p:ext uri="{BB962C8B-B14F-4D97-AF65-F5344CB8AC3E}">
        <p14:creationId xmlns:p14="http://schemas.microsoft.com/office/powerpoint/2010/main" val="1156615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03412"/>
            <a:ext cx="10515600" cy="5773551"/>
          </a:xfrm>
        </p:spPr>
        <p:txBody>
          <a:bodyPr/>
          <a:lstStyle/>
          <a:p>
            <a:r>
              <a:rPr lang="en-US" dirty="0"/>
              <a:t>In general the smaller the interval between the data points, the better the approximation</a:t>
            </a:r>
            <a:r>
              <a:rPr lang="en-US" dirty="0" smtClean="0"/>
              <a:t>.</a:t>
            </a:r>
          </a:p>
          <a:p>
            <a:endParaRPr lang="en-US" dirty="0"/>
          </a:p>
          <a:p>
            <a:endParaRPr lang="en-US" dirty="0"/>
          </a:p>
        </p:txBody>
      </p:sp>
      <p:pic>
        <p:nvPicPr>
          <p:cNvPr id="4" name="Picture 3"/>
          <p:cNvPicPr>
            <a:picLocks noChangeAspect="1"/>
          </p:cNvPicPr>
          <p:nvPr/>
        </p:nvPicPr>
        <p:blipFill>
          <a:blip r:embed="rId2"/>
          <a:stretch>
            <a:fillRect/>
          </a:stretch>
        </p:blipFill>
        <p:spPr>
          <a:xfrm>
            <a:off x="981634" y="1304365"/>
            <a:ext cx="10905565" cy="5109882"/>
          </a:xfrm>
          <a:prstGeom prst="rect">
            <a:avLst/>
          </a:prstGeom>
        </p:spPr>
      </p:pic>
    </p:spTree>
    <p:extLst>
      <p:ext uri="{BB962C8B-B14F-4D97-AF65-F5344CB8AC3E}">
        <p14:creationId xmlns:p14="http://schemas.microsoft.com/office/powerpoint/2010/main" val="2808381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632012" y="551328"/>
            <a:ext cx="10865223" cy="6104965"/>
          </a:xfrm>
          <a:prstGeom prst="rect">
            <a:avLst/>
          </a:prstGeom>
        </p:spPr>
      </p:pic>
    </p:spTree>
    <p:extLst>
      <p:ext uri="{BB962C8B-B14F-4D97-AF65-F5344CB8AC3E}">
        <p14:creationId xmlns:p14="http://schemas.microsoft.com/office/powerpoint/2010/main" val="3564903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331258" y="430306"/>
            <a:ext cx="11672047" cy="2095500"/>
          </a:xfrm>
          <a:prstGeom prst="rect">
            <a:avLst/>
          </a:prstGeom>
        </p:spPr>
      </p:pic>
      <p:pic>
        <p:nvPicPr>
          <p:cNvPr id="5" name="Content Placeholder 4"/>
          <p:cNvPicPr>
            <a:picLocks noGrp="1" noChangeAspect="1"/>
          </p:cNvPicPr>
          <p:nvPr>
            <p:ph idx="1"/>
          </p:nvPr>
        </p:nvPicPr>
        <p:blipFill>
          <a:blip r:embed="rId3"/>
          <a:stretch>
            <a:fillRect/>
          </a:stretch>
        </p:blipFill>
        <p:spPr>
          <a:xfrm>
            <a:off x="578225" y="2716213"/>
            <a:ext cx="11322422" cy="3953528"/>
          </a:xfrm>
          <a:prstGeom prst="rect">
            <a:avLst/>
          </a:prstGeom>
        </p:spPr>
      </p:pic>
    </p:spTree>
    <p:extLst>
      <p:ext uri="{BB962C8B-B14F-4D97-AF65-F5344CB8AC3E}">
        <p14:creationId xmlns:p14="http://schemas.microsoft.com/office/powerpoint/2010/main" val="31537838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Content Placeholder 11"/>
          <p:cNvPicPr>
            <a:picLocks noGrp="1" noChangeAspect="1"/>
          </p:cNvPicPr>
          <p:nvPr>
            <p:ph idx="1"/>
          </p:nvPr>
        </p:nvPicPr>
        <p:blipFill>
          <a:blip r:embed="rId2"/>
          <a:stretch>
            <a:fillRect/>
          </a:stretch>
        </p:blipFill>
        <p:spPr>
          <a:xfrm>
            <a:off x="717451" y="661181"/>
            <a:ext cx="11113477" cy="5894363"/>
          </a:xfrm>
          <a:prstGeom prst="rect">
            <a:avLst/>
          </a:prstGeom>
        </p:spPr>
      </p:pic>
    </p:spTree>
    <p:extLst>
      <p:ext uri="{BB962C8B-B14F-4D97-AF65-F5344CB8AC3E}">
        <p14:creationId xmlns:p14="http://schemas.microsoft.com/office/powerpoint/2010/main" val="677576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590843" y="450166"/>
            <a:ext cx="11085342" cy="6189785"/>
          </a:xfrm>
          <a:prstGeom prst="rect">
            <a:avLst/>
          </a:prstGeom>
        </p:spPr>
      </p:pic>
    </p:spTree>
    <p:extLst>
      <p:ext uri="{BB962C8B-B14F-4D97-AF65-F5344CB8AC3E}">
        <p14:creationId xmlns:p14="http://schemas.microsoft.com/office/powerpoint/2010/main" val="15336992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f</a:t>
            </a:r>
            <a:r>
              <a:rPr lang="en-US" baseline="-25000" dirty="0"/>
              <a:t>2</a:t>
            </a:r>
            <a:r>
              <a:rPr lang="en-US" dirty="0"/>
              <a:t>(x) = 0 + 0.4620981 (x – 1) - 0.0518731(x-1)(x – 4)</a:t>
            </a:r>
          </a:p>
          <a:p>
            <a:pPr marL="0" indent="0">
              <a:buNone/>
            </a:pPr>
            <a:r>
              <a:rPr lang="en-US" dirty="0"/>
              <a:t>therefore: At x= 2</a:t>
            </a:r>
          </a:p>
          <a:p>
            <a:pPr marL="0" indent="0">
              <a:buNone/>
            </a:pPr>
            <a:r>
              <a:rPr lang="en-US" dirty="0"/>
              <a:t>	f</a:t>
            </a:r>
            <a:r>
              <a:rPr lang="en-US" baseline="-25000" dirty="0"/>
              <a:t>2</a:t>
            </a:r>
            <a:r>
              <a:rPr lang="en-US" dirty="0"/>
              <a:t>(2) = 0.5658443   	</a:t>
            </a:r>
          </a:p>
          <a:p>
            <a:pPr marL="0" indent="0">
              <a:buNone/>
            </a:pPr>
            <a:r>
              <a:rPr lang="en-US" dirty="0"/>
              <a:t>this represents a relative error of </a:t>
            </a:r>
            <a:r>
              <a:rPr lang="en-US" u="sng" dirty="0"/>
              <a:t>18.4%</a:t>
            </a:r>
            <a:r>
              <a:rPr lang="en-US" dirty="0"/>
              <a:t> </a:t>
            </a:r>
          </a:p>
          <a:p>
            <a:pPr marL="0" indent="0">
              <a:buNone/>
            </a:pPr>
            <a:r>
              <a:rPr lang="en-US" dirty="0"/>
              <a:t>this the curvature introduced by the quadratic formula improves the interpolation compared with result obtained using straight line. </a:t>
            </a:r>
          </a:p>
          <a:p>
            <a:endParaRPr lang="en-US" dirty="0"/>
          </a:p>
        </p:txBody>
      </p:sp>
    </p:spTree>
    <p:extLst>
      <p:ext uri="{BB962C8B-B14F-4D97-AF65-F5344CB8AC3E}">
        <p14:creationId xmlns:p14="http://schemas.microsoft.com/office/powerpoint/2010/main" val="1444118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11860306" cy="2295525"/>
          </a:xfrm>
          <a:prstGeom prst="rect">
            <a:avLst/>
          </a:prstGeom>
        </p:spPr>
      </p:pic>
      <p:pic>
        <p:nvPicPr>
          <p:cNvPr id="5" name="Content Placeholder 4"/>
          <p:cNvPicPr>
            <a:picLocks noGrp="1" noChangeAspect="1"/>
          </p:cNvPicPr>
          <p:nvPr>
            <p:ph idx="1"/>
          </p:nvPr>
        </p:nvPicPr>
        <p:blipFill>
          <a:blip r:embed="rId3"/>
          <a:stretch>
            <a:fillRect/>
          </a:stretch>
        </p:blipFill>
        <p:spPr>
          <a:xfrm>
            <a:off x="363072" y="2393950"/>
            <a:ext cx="11497234" cy="4302685"/>
          </a:xfrm>
          <a:prstGeom prst="rect">
            <a:avLst/>
          </a:prstGeom>
        </p:spPr>
      </p:pic>
    </p:spTree>
    <p:extLst>
      <p:ext uri="{BB962C8B-B14F-4D97-AF65-F5344CB8AC3E}">
        <p14:creationId xmlns:p14="http://schemas.microsoft.com/office/powerpoint/2010/main" val="8523332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13"/>
          <p:cNvPicPr>
            <a:picLocks noGrp="1" noChangeAspect="1"/>
          </p:cNvPicPr>
          <p:nvPr>
            <p:ph idx="1"/>
          </p:nvPr>
        </p:nvPicPr>
        <p:blipFill>
          <a:blip r:embed="rId2"/>
          <a:stretch>
            <a:fillRect/>
          </a:stretch>
        </p:blipFill>
        <p:spPr>
          <a:xfrm>
            <a:off x="838200" y="1949824"/>
            <a:ext cx="10847294" cy="4612341"/>
          </a:xfrm>
          <a:prstGeom prst="rect">
            <a:avLst/>
          </a:prstGeom>
        </p:spPr>
      </p:pic>
    </p:spTree>
    <p:extLst>
      <p:ext uri="{BB962C8B-B14F-4D97-AF65-F5344CB8AC3E}">
        <p14:creationId xmlns:p14="http://schemas.microsoft.com/office/powerpoint/2010/main" val="4474999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564776" y="497542"/>
            <a:ext cx="11013142" cy="6051176"/>
          </a:xfrm>
          <a:prstGeom prst="rect">
            <a:avLst/>
          </a:prstGeom>
        </p:spPr>
      </p:pic>
    </p:spTree>
    <p:extLst>
      <p:ext uri="{BB962C8B-B14F-4D97-AF65-F5344CB8AC3E}">
        <p14:creationId xmlns:p14="http://schemas.microsoft.com/office/powerpoint/2010/main" val="3288212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69701"/>
            <a:ext cx="10515600" cy="5507262"/>
          </a:xfrm>
        </p:spPr>
        <p:txBody>
          <a:bodyPr/>
          <a:lstStyle/>
          <a:p>
            <a:pPr marL="0" indent="0">
              <a:buNone/>
            </a:pPr>
            <a:r>
              <a:rPr lang="en-US" dirty="0"/>
              <a:t>In many areas of science, we are often given a set of discrete values of a function either in the form of a table of values or a set of experimental measurements which actually represent a set of points along a </a:t>
            </a:r>
            <a:r>
              <a:rPr lang="en-US" dirty="0" err="1"/>
              <a:t>continous</a:t>
            </a:r>
            <a:r>
              <a:rPr lang="en-US" dirty="0"/>
              <a:t> function.</a:t>
            </a:r>
          </a:p>
          <a:p>
            <a:pPr marL="0" indent="0">
              <a:buNone/>
            </a:pPr>
            <a:r>
              <a:rPr lang="en-US" dirty="0"/>
              <a:t>Given these discrete values, </a:t>
            </a:r>
            <a:r>
              <a:rPr lang="en-US" u="sng" dirty="0"/>
              <a:t>we wish to find intermediate values</a:t>
            </a:r>
            <a:r>
              <a:rPr lang="en-US" dirty="0"/>
              <a:t>. </a:t>
            </a:r>
          </a:p>
          <a:p>
            <a:pPr marL="0" indent="0">
              <a:buNone/>
            </a:pPr>
            <a:r>
              <a:rPr lang="en-US" dirty="0" smtClean="0"/>
              <a:t>If </a:t>
            </a:r>
            <a:r>
              <a:rPr lang="en-US" dirty="0"/>
              <a:t>the given values of the function are reasonably exact (</a:t>
            </a:r>
            <a:r>
              <a:rPr lang="en-US" dirty="0" err="1"/>
              <a:t>eg</a:t>
            </a:r>
            <a:r>
              <a:rPr lang="en-US" dirty="0"/>
              <a:t>, as may be given in a trigonometric </a:t>
            </a:r>
            <a:r>
              <a:rPr lang="en-US" dirty="0" smtClean="0"/>
              <a:t>table) </a:t>
            </a:r>
            <a:r>
              <a:rPr lang="en-US" dirty="0"/>
              <a:t>the process of finding intermediate values is called </a:t>
            </a:r>
            <a:r>
              <a:rPr lang="en-US" b="1" dirty="0"/>
              <a:t>interpolation</a:t>
            </a:r>
            <a:r>
              <a:rPr lang="en-US" dirty="0"/>
              <a:t>.</a:t>
            </a:r>
          </a:p>
          <a:p>
            <a:endParaRPr lang="en-US" dirty="0"/>
          </a:p>
        </p:txBody>
      </p:sp>
    </p:spTree>
    <p:extLst>
      <p:ext uri="{BB962C8B-B14F-4D97-AF65-F5344CB8AC3E}">
        <p14:creationId xmlns:p14="http://schemas.microsoft.com/office/powerpoint/2010/main" val="869278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28600" y="309282"/>
            <a:ext cx="11658600" cy="6360459"/>
          </a:xfrm>
          <a:prstGeom prst="rect">
            <a:avLst/>
          </a:prstGeom>
        </p:spPr>
      </p:pic>
    </p:spTree>
    <p:extLst>
      <p:ext uri="{BB962C8B-B14F-4D97-AF65-F5344CB8AC3E}">
        <p14:creationId xmlns:p14="http://schemas.microsoft.com/office/powerpoint/2010/main" val="9317972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457200" y="430306"/>
            <a:ext cx="11483788" cy="6239435"/>
          </a:xfrm>
          <a:prstGeom prst="rect">
            <a:avLst/>
          </a:prstGeom>
        </p:spPr>
      </p:pic>
    </p:spTree>
    <p:extLst>
      <p:ext uri="{BB962C8B-B14F-4D97-AF65-F5344CB8AC3E}">
        <p14:creationId xmlns:p14="http://schemas.microsoft.com/office/powerpoint/2010/main" val="1269107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578223" y="457200"/>
            <a:ext cx="11013141" cy="6158753"/>
          </a:xfrm>
          <a:prstGeom prst="rect">
            <a:avLst/>
          </a:prstGeom>
        </p:spPr>
      </p:pic>
    </p:spTree>
    <p:extLst>
      <p:ext uri="{BB962C8B-B14F-4D97-AF65-F5344CB8AC3E}">
        <p14:creationId xmlns:p14="http://schemas.microsoft.com/office/powerpoint/2010/main" val="35817476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stretch>
            <a:fillRect/>
          </a:stretch>
        </p:blipFill>
        <p:spPr>
          <a:xfrm>
            <a:off x="838200" y="2891737"/>
            <a:ext cx="10766612" cy="3778004"/>
          </a:xfrm>
          <a:prstGeom prst="rect">
            <a:avLst/>
          </a:prstGeom>
        </p:spPr>
      </p:pic>
      <p:graphicFrame>
        <p:nvGraphicFramePr>
          <p:cNvPr id="4" name="Object 3"/>
          <p:cNvGraphicFramePr>
            <a:graphicFrameLocks noChangeAspect="1"/>
          </p:cNvGraphicFramePr>
          <p:nvPr>
            <p:extLst>
              <p:ext uri="{D42A27DB-BD31-4B8C-83A1-F6EECF244321}">
                <p14:modId xmlns:p14="http://schemas.microsoft.com/office/powerpoint/2010/main" val="2868315792"/>
              </p:ext>
            </p:extLst>
          </p:nvPr>
        </p:nvGraphicFramePr>
        <p:xfrm>
          <a:off x="838200" y="584013"/>
          <a:ext cx="10515600" cy="2593975"/>
        </p:xfrm>
        <a:graphic>
          <a:graphicData uri="http://schemas.openxmlformats.org/presentationml/2006/ole">
            <mc:AlternateContent xmlns:mc="http://schemas.openxmlformats.org/markup-compatibility/2006">
              <mc:Choice xmlns:v="urn:schemas-microsoft-com:vml" Requires="v">
                <p:oleObj spid="_x0000_s5137" name="Document" r:id="rId5" imgW="5733936" imgH="2594394" progId="Word.Document.12">
                  <p:embed/>
                </p:oleObj>
              </mc:Choice>
              <mc:Fallback>
                <p:oleObj name="Document" r:id="rId5" imgW="5733936" imgH="2594394" progId="Word.Document.12">
                  <p:embed/>
                  <p:pic>
                    <p:nvPicPr>
                      <p:cNvPr id="0" name=""/>
                      <p:cNvPicPr/>
                      <p:nvPr/>
                    </p:nvPicPr>
                    <p:blipFill>
                      <a:blip r:embed="rId6"/>
                      <a:stretch>
                        <a:fillRect/>
                      </a:stretch>
                    </p:blipFill>
                    <p:spPr>
                      <a:xfrm>
                        <a:off x="838200" y="584013"/>
                        <a:ext cx="10515600" cy="2593975"/>
                      </a:xfrm>
                      <a:prstGeom prst="rect">
                        <a:avLst/>
                      </a:prstGeom>
                    </p:spPr>
                  </p:pic>
                </p:oleObj>
              </mc:Fallback>
            </mc:AlternateContent>
          </a:graphicData>
        </a:graphic>
      </p:graphicFrame>
    </p:spTree>
    <p:extLst>
      <p:ext uri="{BB962C8B-B14F-4D97-AF65-F5344CB8AC3E}">
        <p14:creationId xmlns:p14="http://schemas.microsoft.com/office/powerpoint/2010/main" val="41664618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524435" y="591670"/>
            <a:ext cx="11241741" cy="6064623"/>
          </a:xfrm>
          <a:prstGeom prst="rect">
            <a:avLst/>
          </a:prstGeom>
        </p:spPr>
      </p:pic>
    </p:spTree>
    <p:extLst>
      <p:ext uri="{BB962C8B-B14F-4D97-AF65-F5344CB8AC3E}">
        <p14:creationId xmlns:p14="http://schemas.microsoft.com/office/powerpoint/2010/main" val="10090938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632011" y="510988"/>
            <a:ext cx="11093823" cy="5983941"/>
          </a:xfrm>
          <a:prstGeom prst="rect">
            <a:avLst/>
          </a:prstGeom>
        </p:spPr>
      </p:pic>
    </p:spTree>
    <p:extLst>
      <p:ext uri="{BB962C8B-B14F-4D97-AF65-F5344CB8AC3E}">
        <p14:creationId xmlns:p14="http://schemas.microsoft.com/office/powerpoint/2010/main" val="1088815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95459"/>
            <a:ext cx="10515600" cy="5481504"/>
          </a:xfrm>
        </p:spPr>
        <p:txBody>
          <a:bodyPr>
            <a:normAutofit/>
          </a:bodyPr>
          <a:lstStyle/>
          <a:p>
            <a:pPr marL="0" indent="0">
              <a:buNone/>
            </a:pPr>
            <a:r>
              <a:rPr lang="en-US" dirty="0"/>
              <a:t>If, on other hand the given values are not very accurate (</a:t>
            </a:r>
            <a:r>
              <a:rPr lang="en-US" dirty="0" err="1"/>
              <a:t>eg</a:t>
            </a:r>
            <a:r>
              <a:rPr lang="en-US" dirty="0"/>
              <a:t>. If they come from actual measurements) then we need to perform a different process called </a:t>
            </a:r>
            <a:r>
              <a:rPr lang="en-US" u="sng" dirty="0"/>
              <a:t>CURVE FITTING</a:t>
            </a:r>
            <a:r>
              <a:rPr lang="en-US" dirty="0"/>
              <a:t> which tries to average out some of the errors</a:t>
            </a:r>
            <a:r>
              <a:rPr lang="en-US" dirty="0" smtClean="0"/>
              <a:t>.</a:t>
            </a:r>
            <a:endParaRPr lang="en-US" dirty="0"/>
          </a:p>
          <a:p>
            <a:pPr marL="0" indent="0">
              <a:buNone/>
            </a:pPr>
            <a:r>
              <a:rPr lang="en-US" dirty="0"/>
              <a:t>Polynomial interpolation is thus the most common method used to estimate values between precise data points.</a:t>
            </a:r>
          </a:p>
          <a:p>
            <a:pPr marL="0" indent="0">
              <a:buNone/>
            </a:pPr>
            <a:r>
              <a:rPr lang="en-US" dirty="0"/>
              <a:t>Examples of interpolation</a:t>
            </a:r>
          </a:p>
          <a:p>
            <a:pPr marL="0" indent="0">
              <a:buNone/>
            </a:pPr>
            <a:r>
              <a:rPr lang="en-US" dirty="0"/>
              <a:t>Look at the problem of finding the sine of 6.5 degree. Let us assume that we are given a table of sines where the values are given for steps of one degree. If we have the task of finding sin 6.5</a:t>
            </a:r>
            <a:r>
              <a:rPr lang="en-US" baseline="30000" dirty="0"/>
              <a:t>0</a:t>
            </a:r>
            <a:r>
              <a:rPr lang="en-US" dirty="0"/>
              <a:t>, we have 3 options </a:t>
            </a:r>
          </a:p>
        </p:txBody>
      </p:sp>
    </p:spTree>
    <p:extLst>
      <p:ext uri="{BB962C8B-B14F-4D97-AF65-F5344CB8AC3E}">
        <p14:creationId xmlns:p14="http://schemas.microsoft.com/office/powerpoint/2010/main" val="420684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66670"/>
            <a:ext cx="10515600" cy="5610293"/>
          </a:xfrm>
        </p:spPr>
        <p:txBody>
          <a:bodyPr>
            <a:normAutofit/>
          </a:bodyPr>
          <a:lstStyle/>
          <a:p>
            <a:pPr marL="0" lvl="0" indent="0">
              <a:buNone/>
            </a:pPr>
            <a:r>
              <a:rPr lang="en-US" dirty="0"/>
              <a:t>Use a Taylors series to calculate the sine to as much accuracy as we deserve </a:t>
            </a:r>
          </a:p>
          <a:p>
            <a:pPr marL="0" indent="0">
              <a:buNone/>
            </a:pPr>
            <a:r>
              <a:rPr lang="en-US" dirty="0"/>
              <a:t>Note: [ sin x  = x -  x</a:t>
            </a:r>
            <a:r>
              <a:rPr lang="en-US" baseline="30000" dirty="0"/>
              <a:t>3</a:t>
            </a:r>
            <a:r>
              <a:rPr lang="en-US" dirty="0"/>
              <a:t>/3!   +   x</a:t>
            </a:r>
            <a:r>
              <a:rPr lang="en-US" baseline="30000" dirty="0"/>
              <a:t>5</a:t>
            </a:r>
            <a:r>
              <a:rPr lang="en-US" dirty="0"/>
              <a:t>/5!   –   x</a:t>
            </a:r>
            <a:r>
              <a:rPr lang="en-US" baseline="30000" dirty="0"/>
              <a:t>7</a:t>
            </a:r>
            <a:r>
              <a:rPr lang="en-US" dirty="0"/>
              <a:t>/7!  +  x</a:t>
            </a:r>
            <a:r>
              <a:rPr lang="en-US" baseline="30000" dirty="0"/>
              <a:t>9</a:t>
            </a:r>
            <a:r>
              <a:rPr lang="en-US" dirty="0"/>
              <a:t>/9! </a:t>
            </a:r>
            <a:r>
              <a:rPr lang="en-US" dirty="0" smtClean="0"/>
              <a:t>……]</a:t>
            </a:r>
            <a:r>
              <a:rPr lang="en-US" dirty="0"/>
              <a:t> </a:t>
            </a:r>
          </a:p>
          <a:p>
            <a:pPr marL="0" lvl="0" indent="0">
              <a:buNone/>
            </a:pPr>
            <a:r>
              <a:rPr lang="en-US" dirty="0"/>
              <a:t>Use a book of tables which lists the sines in smaller steps of perhaps 0.5 or 0.1 degree and look up the exact </a:t>
            </a:r>
            <a:r>
              <a:rPr lang="en-US" dirty="0" smtClean="0"/>
              <a:t>value.</a:t>
            </a:r>
          </a:p>
          <a:p>
            <a:pPr marL="0" lvl="0" indent="0">
              <a:buNone/>
            </a:pPr>
            <a:r>
              <a:rPr lang="en-US" dirty="0" smtClean="0"/>
              <a:t>Use </a:t>
            </a:r>
            <a:r>
              <a:rPr lang="en-US" dirty="0"/>
              <a:t>the sines for 6 and 7 degrees given in the available table, try to interpolate for the value of 6.5</a:t>
            </a:r>
          </a:p>
          <a:p>
            <a:pPr marL="0" indent="0">
              <a:buNone/>
            </a:pPr>
            <a:r>
              <a:rPr lang="en-US" dirty="0"/>
              <a:t>The above example illustrates common characteristics of interpolation problems.</a:t>
            </a:r>
          </a:p>
          <a:p>
            <a:endParaRPr lang="en-US" dirty="0"/>
          </a:p>
        </p:txBody>
      </p:sp>
    </p:spTree>
    <p:extLst>
      <p:ext uri="{BB962C8B-B14F-4D97-AF65-F5344CB8AC3E}">
        <p14:creationId xmlns:p14="http://schemas.microsoft.com/office/powerpoint/2010/main" val="1061034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95459"/>
            <a:ext cx="10515600" cy="5481504"/>
          </a:xfrm>
        </p:spPr>
        <p:txBody>
          <a:bodyPr/>
          <a:lstStyle/>
          <a:p>
            <a:pPr marL="0" indent="0">
              <a:buNone/>
            </a:pPr>
            <a:r>
              <a:rPr lang="en-US" dirty="0"/>
              <a:t>We usually know exactly what function we are considering and probably even have an exact equation which could be used to find the exact answer (</a:t>
            </a:r>
            <a:r>
              <a:rPr lang="en-US" dirty="0" err="1"/>
              <a:t>eg</a:t>
            </a:r>
            <a:r>
              <a:rPr lang="en-US" dirty="0"/>
              <a:t>. sine (x) from Taylor’s series).</a:t>
            </a:r>
          </a:p>
          <a:p>
            <a:pPr marL="0" indent="0">
              <a:buNone/>
            </a:pPr>
            <a:r>
              <a:rPr lang="en-US" dirty="0" smtClean="0"/>
              <a:t>We </a:t>
            </a:r>
            <a:r>
              <a:rPr lang="en-US" dirty="0"/>
              <a:t>may for some reason prefer to use table look-up. But if the available table does not include all the desired values of the argument or if the table having all the values of the desired information is too large to fit into the computer memory, we have to use interpolation along with a less detailed table.</a:t>
            </a:r>
          </a:p>
          <a:p>
            <a:pPr marL="0" indent="0">
              <a:buNone/>
            </a:pPr>
            <a:r>
              <a:rPr lang="en-US" dirty="0" smtClean="0"/>
              <a:t>We </a:t>
            </a:r>
            <a:r>
              <a:rPr lang="en-US" dirty="0"/>
              <a:t>are starting with a set of tabulated points which are presumably correct to some desired accuracy. </a:t>
            </a:r>
          </a:p>
          <a:p>
            <a:endParaRPr lang="en-US" dirty="0"/>
          </a:p>
        </p:txBody>
      </p:sp>
    </p:spTree>
    <p:extLst>
      <p:ext uri="{BB962C8B-B14F-4D97-AF65-F5344CB8AC3E}">
        <p14:creationId xmlns:p14="http://schemas.microsoft.com/office/powerpoint/2010/main" val="3379909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88642"/>
            <a:ext cx="10515600" cy="5288321"/>
          </a:xfrm>
        </p:spPr>
        <p:txBody>
          <a:bodyPr/>
          <a:lstStyle/>
          <a:p>
            <a:pPr marL="0" indent="0">
              <a:buNone/>
            </a:pPr>
            <a:r>
              <a:rPr lang="en-US" u="sng" dirty="0"/>
              <a:t>CURVE FITTING </a:t>
            </a:r>
            <a:endParaRPr lang="en-US" dirty="0"/>
          </a:p>
          <a:p>
            <a:pPr marL="0" indent="0">
              <a:buNone/>
            </a:pPr>
            <a:r>
              <a:rPr lang="en-US" dirty="0"/>
              <a:t>In curve fitting, we may not have such a set of exact points available, </a:t>
            </a:r>
            <a:r>
              <a:rPr lang="en-US" dirty="0" err="1"/>
              <a:t>eg</a:t>
            </a:r>
            <a:r>
              <a:rPr lang="en-US" dirty="0"/>
              <a:t>.</a:t>
            </a:r>
          </a:p>
          <a:p>
            <a:pPr marL="0" indent="0">
              <a:buNone/>
            </a:pPr>
            <a:r>
              <a:rPr lang="en-US" dirty="0"/>
              <a:t>While testing an automobile for its acceleration the car is started from a halt, on a level road, and driven at max acceleration until its speed reaches 60miles/hr. At the same time, speedometer readings are made at 1 second intervals. When the speed is plotted as a function of time we have a set of points as below:</a:t>
            </a:r>
          </a:p>
          <a:p>
            <a:endParaRPr lang="en-US" dirty="0"/>
          </a:p>
        </p:txBody>
      </p:sp>
    </p:spTree>
    <p:extLst>
      <p:ext uri="{BB962C8B-B14F-4D97-AF65-F5344CB8AC3E}">
        <p14:creationId xmlns:p14="http://schemas.microsoft.com/office/powerpoint/2010/main" val="1832480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POLYNOMIAL INTERPOLATION</a:t>
            </a:r>
            <a:br>
              <a:rPr lang="en-US" b="1" dirty="0" smtClean="0"/>
            </a:br>
            <a:endParaRPr lang="en-US" b="1" dirty="0"/>
          </a:p>
        </p:txBody>
      </p:sp>
      <p:sp>
        <p:nvSpPr>
          <p:cNvPr id="3" name="Content Placeholder 2"/>
          <p:cNvSpPr>
            <a:spLocks noGrp="1"/>
          </p:cNvSpPr>
          <p:nvPr>
            <p:ph idx="1"/>
          </p:nvPr>
        </p:nvSpPr>
        <p:spPr>
          <a:xfrm>
            <a:off x="838200" y="1171977"/>
            <a:ext cx="10515600" cy="5004986"/>
          </a:xfrm>
        </p:spPr>
        <p:txBody>
          <a:bodyPr>
            <a:normAutofit fontScale="92500" lnSpcReduction="10000"/>
          </a:bodyPr>
          <a:lstStyle/>
          <a:p>
            <a:r>
              <a:rPr lang="en-US" dirty="0" smtClean="0"/>
              <a:t>The </a:t>
            </a:r>
            <a:r>
              <a:rPr lang="en-US" dirty="0"/>
              <a:t>general formula for nth order polynomial </a:t>
            </a:r>
            <a:r>
              <a:rPr lang="en-US" dirty="0" smtClean="0"/>
              <a:t>is:</a:t>
            </a:r>
          </a:p>
          <a:p>
            <a:pPr marL="0" indent="0">
              <a:buNone/>
            </a:pPr>
            <a:r>
              <a:rPr lang="en-US" dirty="0" smtClean="0"/>
              <a:t> </a:t>
            </a:r>
          </a:p>
          <a:p>
            <a:pPr marL="0" indent="0">
              <a:buNone/>
            </a:pPr>
            <a:endParaRPr lang="en-US" dirty="0"/>
          </a:p>
          <a:p>
            <a:pPr marL="0" indent="0">
              <a:buNone/>
            </a:pPr>
            <a:endParaRPr lang="en-US" dirty="0" smtClean="0"/>
          </a:p>
          <a:p>
            <a:pPr marL="0" indent="0">
              <a:buNone/>
            </a:pPr>
            <a:endParaRPr lang="en-US" dirty="0"/>
          </a:p>
          <a:p>
            <a:pPr marL="0" indent="0">
              <a:buNone/>
            </a:pPr>
            <a:r>
              <a:rPr lang="en-US" dirty="0"/>
              <a:t>For n+1 data points there is one and only one polynomial of order n that passes through all the points</a:t>
            </a:r>
          </a:p>
          <a:p>
            <a:pPr marL="0" lvl="0" indent="0">
              <a:buNone/>
            </a:pPr>
            <a:r>
              <a:rPr lang="en-US" dirty="0" err="1"/>
              <a:t>e</a:t>
            </a:r>
            <a:r>
              <a:rPr lang="en-US" dirty="0" err="1" smtClean="0"/>
              <a:t>.g</a:t>
            </a:r>
            <a:r>
              <a:rPr lang="en-US" dirty="0"/>
              <a:t>, there is only one straight line (</a:t>
            </a:r>
            <a:r>
              <a:rPr lang="en-US" dirty="0" err="1" smtClean="0"/>
              <a:t>i.e</a:t>
            </a:r>
            <a:r>
              <a:rPr lang="en-US" dirty="0"/>
              <a:t>, a first order polynomial) that connects two points.</a:t>
            </a:r>
          </a:p>
          <a:p>
            <a:pPr marL="0" lvl="0" indent="0">
              <a:buNone/>
            </a:pPr>
            <a:r>
              <a:rPr lang="en-US" dirty="0"/>
              <a:t>Similarly only one </a:t>
            </a:r>
            <a:r>
              <a:rPr lang="en-US" u="sng" dirty="0"/>
              <a:t>parabola</a:t>
            </a:r>
            <a:r>
              <a:rPr lang="en-US" dirty="0"/>
              <a:t> connects a set of 3 points (2</a:t>
            </a:r>
            <a:r>
              <a:rPr lang="en-US" baseline="30000" dirty="0"/>
              <a:t>nd</a:t>
            </a:r>
            <a:r>
              <a:rPr lang="en-US" dirty="0"/>
              <a:t> order, quadratic or parabolic mean the same thing).</a:t>
            </a:r>
          </a:p>
          <a:p>
            <a:pPr marL="0" lvl="0" indent="0">
              <a:buNone/>
            </a:pPr>
            <a:r>
              <a:rPr lang="en-US" dirty="0"/>
              <a:t>Only one third order (cubic ) polynomial can connect 4 points	</a:t>
            </a:r>
          </a:p>
          <a:p>
            <a:pPr marL="0" indent="0">
              <a:buNone/>
            </a:pPr>
            <a:endParaRPr lang="en-US" dirty="0"/>
          </a:p>
        </p:txBody>
      </p:sp>
      <p:pic>
        <p:nvPicPr>
          <p:cNvPr id="5" name="Picture 4"/>
          <p:cNvPicPr>
            <a:picLocks noChangeAspect="1"/>
          </p:cNvPicPr>
          <p:nvPr/>
        </p:nvPicPr>
        <p:blipFill>
          <a:blip r:embed="rId2"/>
          <a:stretch>
            <a:fillRect/>
          </a:stretch>
        </p:blipFill>
        <p:spPr>
          <a:xfrm>
            <a:off x="656823" y="1782762"/>
            <a:ext cx="10406129" cy="870285"/>
          </a:xfrm>
          <a:prstGeom prst="rect">
            <a:avLst/>
          </a:prstGeom>
        </p:spPr>
      </p:pic>
    </p:spTree>
    <p:extLst>
      <p:ext uri="{BB962C8B-B14F-4D97-AF65-F5344CB8AC3E}">
        <p14:creationId xmlns:p14="http://schemas.microsoft.com/office/powerpoint/2010/main" val="2377948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528047" y="632012"/>
            <a:ext cx="6877050" cy="1400175"/>
          </a:xfrm>
          <a:prstGeom prst="rect">
            <a:avLst/>
          </a:prstGeom>
        </p:spPr>
      </p:pic>
      <p:sp>
        <p:nvSpPr>
          <p:cNvPr id="3" name="Content Placeholder 2"/>
          <p:cNvSpPr>
            <a:spLocks noGrp="1"/>
          </p:cNvSpPr>
          <p:nvPr>
            <p:ph idx="1"/>
          </p:nvPr>
        </p:nvSpPr>
        <p:spPr>
          <a:xfrm>
            <a:off x="838200" y="2032187"/>
            <a:ext cx="10515600" cy="4144775"/>
          </a:xfrm>
        </p:spPr>
        <p:txBody>
          <a:bodyPr/>
          <a:lstStyle/>
          <a:p>
            <a:r>
              <a:rPr lang="en-US" dirty="0"/>
              <a:t>Polynomial Interpolation consist of determining the </a:t>
            </a:r>
            <a:r>
              <a:rPr lang="en-US" u="sng" dirty="0"/>
              <a:t>unique n</a:t>
            </a:r>
            <a:r>
              <a:rPr lang="en-US" u="sng" baseline="30000" dirty="0"/>
              <a:t>th</a:t>
            </a:r>
            <a:r>
              <a:rPr lang="en-US" u="sng" dirty="0"/>
              <a:t> – order polynomial that fits (n+1) data points</a:t>
            </a:r>
            <a:r>
              <a:rPr lang="en-US" dirty="0"/>
              <a:t>.</a:t>
            </a:r>
          </a:p>
          <a:p>
            <a:r>
              <a:rPr lang="en-US" u="sng" dirty="0"/>
              <a:t>The Polynomial then provides a formula to compute intermediate values.</a:t>
            </a:r>
            <a:endParaRPr lang="en-US" dirty="0"/>
          </a:p>
          <a:p>
            <a:endParaRPr lang="en-US" dirty="0"/>
          </a:p>
        </p:txBody>
      </p:sp>
    </p:spTree>
    <p:extLst>
      <p:ext uri="{BB962C8B-B14F-4D97-AF65-F5344CB8AC3E}">
        <p14:creationId xmlns:p14="http://schemas.microsoft.com/office/powerpoint/2010/main" val="21110402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Linear Interpolation</a:t>
            </a:r>
          </a:p>
        </p:txBody>
      </p:sp>
      <p:sp>
        <p:nvSpPr>
          <p:cNvPr id="3" name="Content Placeholder 2"/>
          <p:cNvSpPr>
            <a:spLocks noGrp="1"/>
          </p:cNvSpPr>
          <p:nvPr>
            <p:ph idx="1"/>
          </p:nvPr>
        </p:nvSpPr>
        <p:spPr/>
        <p:txBody>
          <a:bodyPr/>
          <a:lstStyle/>
          <a:p>
            <a:r>
              <a:rPr lang="en-US" dirty="0"/>
              <a:t>The simplest form of interpolation is to connect two data points with a straight line, as depicted graphically below. (see Fig 2.1</a:t>
            </a:r>
            <a:r>
              <a:rPr lang="en-US" dirty="0" smtClean="0"/>
              <a:t>).</a:t>
            </a:r>
            <a:endParaRPr lang="en-US" dirty="0"/>
          </a:p>
          <a:p>
            <a:r>
              <a:rPr lang="en-US" dirty="0"/>
              <a:t>Linear interpolation is the process where we approximate a small portion of a curve with a straight line which passes through 2 known points of the curve for accuracy we choose the two points as close to the desired points as possible. </a:t>
            </a:r>
          </a:p>
          <a:p>
            <a:endParaRPr lang="en-US" dirty="0"/>
          </a:p>
        </p:txBody>
      </p:sp>
    </p:spTree>
    <p:extLst>
      <p:ext uri="{BB962C8B-B14F-4D97-AF65-F5344CB8AC3E}">
        <p14:creationId xmlns:p14="http://schemas.microsoft.com/office/powerpoint/2010/main" val="30173389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861</TotalTime>
  <Words>663</Words>
  <Application>Microsoft Office PowerPoint</Application>
  <PresentationFormat>Widescreen</PresentationFormat>
  <Paragraphs>40</Paragraphs>
  <Slides>25</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0" baseType="lpstr">
      <vt:lpstr>Arial</vt:lpstr>
      <vt:lpstr>Calibri</vt:lpstr>
      <vt:lpstr>Calibri Light</vt:lpstr>
      <vt:lpstr>Office Theme</vt:lpstr>
      <vt:lpstr>Document</vt:lpstr>
      <vt:lpstr> INTERPOLATION    Prof. Samuel Okolie, Prof. Yinka Adekunle &amp; Dr. Seun Ebiesuwa </vt:lpstr>
      <vt:lpstr>PowerPoint Presentation</vt:lpstr>
      <vt:lpstr>PowerPoint Presentation</vt:lpstr>
      <vt:lpstr>PowerPoint Presentation</vt:lpstr>
      <vt:lpstr>PowerPoint Presentation</vt:lpstr>
      <vt:lpstr>PowerPoint Presentation</vt:lpstr>
      <vt:lpstr>POLYNOMIAL INTERPOLATION </vt:lpstr>
      <vt:lpstr>PowerPoint Presentation</vt:lpstr>
      <vt:lpstr>Linear Interpolation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INTERPOLATION </dc:title>
  <dc:creator>hp</dc:creator>
  <cp:lastModifiedBy>USER</cp:lastModifiedBy>
  <cp:revision>63</cp:revision>
  <dcterms:created xsi:type="dcterms:W3CDTF">2016-03-01T13:56:31Z</dcterms:created>
  <dcterms:modified xsi:type="dcterms:W3CDTF">2018-02-12T12:04:01Z</dcterms:modified>
</cp:coreProperties>
</file>